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1"/>
  </p:notesMasterIdLst>
  <p:sldIdLst>
    <p:sldId id="328" r:id="rId3"/>
    <p:sldId id="257" r:id="rId4"/>
    <p:sldId id="258" r:id="rId5"/>
    <p:sldId id="412" r:id="rId6"/>
    <p:sldId id="413" r:id="rId7"/>
    <p:sldId id="342" r:id="rId8"/>
    <p:sldId id="315" r:id="rId9"/>
    <p:sldId id="329" r:id="rId10"/>
    <p:sldId id="330" r:id="rId11"/>
    <p:sldId id="308" r:id="rId12"/>
    <p:sldId id="311" r:id="rId13"/>
    <p:sldId id="319" r:id="rId14"/>
    <p:sldId id="336" r:id="rId15"/>
    <p:sldId id="337" r:id="rId16"/>
    <p:sldId id="338" r:id="rId17"/>
    <p:sldId id="339" r:id="rId18"/>
    <p:sldId id="340" r:id="rId19"/>
    <p:sldId id="341" r:id="rId20"/>
    <p:sldId id="327" r:id="rId21"/>
    <p:sldId id="314" r:id="rId22"/>
    <p:sldId id="320" r:id="rId23"/>
    <p:sldId id="259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283" r:id="rId59"/>
    <p:sldId id="282" r:id="rId60"/>
    <p:sldId id="281" r:id="rId61"/>
    <p:sldId id="280" r:id="rId62"/>
    <p:sldId id="279" r:id="rId63"/>
    <p:sldId id="325" r:id="rId64"/>
    <p:sldId id="324" r:id="rId65"/>
    <p:sldId id="278" r:id="rId66"/>
    <p:sldId id="277" r:id="rId67"/>
    <p:sldId id="276" r:id="rId68"/>
    <p:sldId id="326" r:id="rId69"/>
    <p:sldId id="307" r:id="rId7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BD7FB8FB-2364-48C5-A4F8-AF0A2E45CEFF}">
          <p14:sldIdLst>
            <p14:sldId id="328"/>
            <p14:sldId id="257"/>
            <p14:sldId id="258"/>
          </p14:sldIdLst>
        </p14:section>
        <p14:section name="元件功能" id="{CE82FB83-5DBF-4B38-BF4D-E807F6CFA272}">
          <p14:sldIdLst>
            <p14:sldId id="412"/>
            <p14:sldId id="413"/>
            <p14:sldId id="342"/>
            <p14:sldId id="315"/>
            <p14:sldId id="329"/>
            <p14:sldId id="330"/>
          </p14:sldIdLst>
        </p14:section>
        <p14:section name="Introduction" id="{24925582-59A1-4430-9FAE-E9DF0C2D3270}">
          <p14:sldIdLst>
            <p14:sldId id="308"/>
            <p14:sldId id="311"/>
          </p14:sldIdLst>
        </p14:section>
        <p14:section name="Devices" id="{1BDD5DAC-C180-4DAE-827D-C3E6DB092605}">
          <p14:sldIdLst>
            <p14:sldId id="319"/>
            <p14:sldId id="336"/>
          </p14:sldIdLst>
        </p14:section>
        <p14:section name="Insights" id="{CEADFBD5-E5C5-4F03-9907-E7DABBEC2FB6}">
          <p14:sldIdLst>
            <p14:sldId id="337"/>
            <p14:sldId id="338"/>
            <p14:sldId id="339"/>
            <p14:sldId id="340"/>
          </p14:sldIdLst>
        </p14:section>
        <p14:section name="Actions" id="{BD3B88DA-5C0F-4BCE-BE94-25655ABFAD1E}">
          <p14:sldIdLst>
            <p14:sldId id="341"/>
          </p14:sldIdLst>
        </p14:section>
        <p14:section name="課程目標" id="{009FD0DA-7BB6-4803-A311-1958FCF23C38}">
          <p14:sldIdLst>
            <p14:sldId id="327"/>
            <p14:sldId id="314"/>
            <p14:sldId id="320"/>
          </p14:sldIdLst>
        </p14:section>
        <p14:section name="Applying for an Azure account" id="{5E8A7131-33F9-413D-A956-B366671E5E13}">
          <p14:sldIdLst>
            <p14:sldId id="259"/>
            <p14:sldId id="261"/>
            <p14:sldId id="262"/>
            <p14:sldId id="263"/>
            <p14:sldId id="264"/>
            <p14:sldId id="265"/>
          </p14:sldIdLst>
        </p14:section>
        <p14:section name="Connect to Azure" id="{286356C0-B1A7-4089-BBD4-01D47654F4A7}">
          <p14:sldIdLst>
            <p14:sldId id="266"/>
            <p14:sldId id="267"/>
            <p14:sldId id="268"/>
            <p14:sldId id="269"/>
            <p14:sldId id="270"/>
            <p14:sldId id="271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283"/>
            <p14:sldId id="282"/>
            <p14:sldId id="281"/>
            <p14:sldId id="280"/>
            <p14:sldId id="279"/>
            <p14:sldId id="325"/>
            <p14:sldId id="324"/>
            <p14:sldId id="278"/>
            <p14:sldId id="277"/>
            <p14:sldId id="276"/>
            <p14:sldId id="326"/>
          </p14:sldIdLst>
        </p14:section>
        <p14:section name="資料來源" id="{ECEA08E2-B840-4474-8FE2-B93FCA2131C3}">
          <p14:sldIdLst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923" autoAdjust="0"/>
  </p:normalViewPr>
  <p:slideViewPr>
    <p:cSldViewPr snapToGrid="0">
      <p:cViewPr>
        <p:scale>
          <a:sx n="66" d="100"/>
          <a:sy n="66" d="100"/>
        </p:scale>
        <p:origin x="2274" y="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CD42E-3884-4660-A642-EB3032DBCDA2}" type="datetimeFigureOut">
              <a:rPr lang="zh-TW" altLang="en-US" smtClean="0"/>
              <a:t>2022/10/24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0FFB5-72EE-4870-BB5A-53B7FADA4F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6308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zh-tw/azure/stream-analytics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microsoft.com/zh-tw/azure/hdinsight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zh-tw/azure/data-explorer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zh-tw/azure/storage/blobs/data-lake-storage-introduction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learn.microsoft.com/zh-tw/azure/databricks" TargetMode="External"/><Relationship Id="rId4" Type="http://schemas.openxmlformats.org/officeDocument/2006/relationships/hyperlink" Target="https://learn.microsoft.com/zh-tw/azure/machine-learning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zh-tw/azure/rtos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learn.microsoft.com/zh-tw/azure/iot-edge" TargetMode="External"/><Relationship Id="rId5" Type="http://schemas.openxmlformats.org/officeDocument/2006/relationships/hyperlink" Target="https://learn.microsoft.com/zh-tw/samples/azure-samples/mxchip-iot-devkit-pnp-get-started/sample/" TargetMode="External"/><Relationship Id="rId4" Type="http://schemas.openxmlformats.org/officeDocument/2006/relationships/hyperlink" Target="https://learn.microsoft.com/zh-tw/azure-sphere/product-overview/what-is-azure-sphere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zh-tw/azure/iot-hub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learn.microsoft.com/zh-tw/azure/digital-twins" TargetMode="External"/><Relationship Id="rId4" Type="http://schemas.openxmlformats.org/officeDocument/2006/relationships/hyperlink" Target="https://learn.microsoft.com/zh-tw/azure/iot-dps/about-iot-dps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將雲端智慧部署到本機 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IoT 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邊緣裝置</a:t>
            </a: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部署在雲端中建置及訓練的模型，並於內部執行。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例如，如果您將預測性模型部署到工廠相機以測試品質控制，當偵測出問題時，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IoT Edge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便會觸發警示，並在本機處理資料，或將其傳送至雲端進行進一步分析。</a:t>
            </a: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0FFB5-72EE-4870-BB5A-53B7FADA4F6E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369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一旦裝置連線到雲端，您就可以處理並探索其資料，以取得其環境的自訂見解。 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概括而言，有三種方式可以處理資料：經常性路徑、暖路徑和冷路徑。 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路徑對於延遲和資料存取的需求不同。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0FFB5-72EE-4870-BB5A-53B7FADA4F6E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9770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熱路徑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在資料送達時，以近乎即時的方式分析資料。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遙測必須以非常低的延遲處理。 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存取通常會使用資料流程處理引擎。 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請考慮使用 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Azure 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串流分析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或 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Azure HDInsight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等服務。 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輸出可能會觸發警示，或寫入可流量分析工具查詢的結構化格式。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0FFB5-72EE-4870-BB5A-53B7FADA4F6E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7845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暖路徑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會分析可容納較長延遲的資料，以便進行更詳細的處理。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請考慮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使用 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Azure Data Explorer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來儲存和分析大量資料。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0FFB5-72EE-4870-BB5A-53B7FADA4F6E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4838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冷路徑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會以較長的間隔執行批次處理，例如每小時或每日。 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冷路徑通常會在大量資料上運作，這可以儲存在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Azure Data Lake Storage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中。 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結果不需要與經常性存取或暖路徑中的一樣及時。 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請考慮使用 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Azure Machine Learning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或 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Azure Databricks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來分析冷資料。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0FFB5-72EE-4870-BB5A-53B7FADA4F6E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3287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您可以使用您收集資料的深入解析來管理和控制環境。 商務整合動作可能包括：</a:t>
            </a: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儲存參考訊息。</a:t>
            </a: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引發警示。</a:t>
            </a: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傳送電子郵件或簡訊。</a:t>
            </a: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與商務應用程式整合，例如客戶關係管理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(CRM)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和企業資源規劃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(ERP)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0FFB5-72EE-4870-BB5A-53B7FADA4F6E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9487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建置可雙向通訊的 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IoT 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應用程式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使用裝置到雲端的遙測資料來了解裝置的狀態，並定義傳給其他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Azure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服務的訊息路由，而不需要撰寫任何程式碼。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在雲端到裝置的訊息中，可靠地將命令及通知傳送至連接的裝置，並透過通知回條來追蹤訊息傳遞。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視需要自動重新傳送裝置訊息，以便配合間歇性連線。</a:t>
            </a: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0FFB5-72EE-4870-BB5A-53B7FADA4F6E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9643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使用熟悉的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SQL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語法，幾分鐘內即可建置好已能在生產環境中執行的端對端分析管線，並可使用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JavaScript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C#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自訂程式碼進行延伸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具備彈性容量的快速延展性，可用於建置強固的串流資料管線，並以低於一秒的延遲時間分析數百萬個事件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混合式串流處理架構，並可在雲端與邊緣執行相同的查詢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具有內建復原功能的企業級可靠性，以及用於進階方案的內建機器學習功能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0FFB5-72EE-4870-BB5A-53B7FADA4F6E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4361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Azure Data Explorer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是快速、完全受控的資料分析服務，可即時分析來自應用程式、網站、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IoT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裝置等的大量資料流。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詢問問題並即時反覆探索資料，以改善產品、增強客戶體驗、監視裝置並加速作業。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快速識別您資料中的模式、異常狀況和趨勢。探索新的問題並在幾分鐘內獲得解答。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多虧有最佳化的成本結構，您可以視需要執行多次查詢。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0FFB5-72EE-4870-BB5A-53B7FADA4F6E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5497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從雲端和混合式環境中收集、分析遙測資料並對其採取</a:t>
            </a:r>
            <a:r>
              <a:rPr lang="zh-TW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動作。</a:t>
            </a:r>
            <a:r>
              <a:rPr lang="en-US" altLang="zh-TW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Azure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監視器可協助您最大限度地提高資源的效能和可用性，並主動辨識問題，從而支援您的大規模營運。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0FFB5-72EE-4870-BB5A-53B7FADA4F6E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6374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0FFB5-72EE-4870-BB5A-53B7FADA4F6E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1764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Azure IoT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解決方案涉及：</a:t>
            </a:r>
          </a:p>
          <a:p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Things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  通常是產生資料的 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裝置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。</a:t>
            </a:r>
          </a:p>
          <a:p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Insights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您形成資料的相關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深入解析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</a:p>
          <a:p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您根據深入解析採取的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動作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例如，馬達會傳送溫度資料。 您可以使用此資料來評估馬達是否如預期般執行。 您可以使用有關馬達效能的深入解析來排定其維護排程的優先順序。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0FFB5-72EE-4870-BB5A-53B7FADA4F6E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603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Azure IoT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支援大量的裝置，從執行 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Azure RTOS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和 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Azure Sphere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的微控制器到 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MX 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晶片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和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Raspberry Pi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等開發人員面板。 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Azure IoT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也支援能夠執行自訂程式碼的智慧伺服器閘道。 裝置可能會透過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Azure IoT Edge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等服務執行一些本機處理，或直接連線到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Azure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，以便他們可以將資料傳送至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IoT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解決方案並從中接收資料。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0FFB5-72EE-4870-BB5A-53B7FADA4F6E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0777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當裝置連線到雲端時，有數個服務可協助擷取資料。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Azure IoT 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中樞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是可安全地連線和管理裝置的雲端閘道服務。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Azure IoT 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中樞裝置布建服務 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(DPS) 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啟用零觸控的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Just-In-Time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布建，有助於以安全且可調整的方式註冊大量裝置。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Azure Digital Twins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可啟用真實世界系統的虛擬模型。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0FFB5-72EE-4870-BB5A-53B7FADA4F6E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8686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E7B66-CC20-4163-B89A-5D8B5F089727}" type="datetimeFigureOut">
              <a:rPr lang="zh-TW" altLang="en-US" smtClean="0"/>
              <a:t>2022/10/24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5326-CA56-45AD-B733-8CCCB45FFB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4703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E7B66-CC20-4163-B89A-5D8B5F089727}" type="datetimeFigureOut">
              <a:rPr lang="zh-TW" altLang="en-US" smtClean="0"/>
              <a:t>2022/10/24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5326-CA56-45AD-B733-8CCCB45FFB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9486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E7B66-CC20-4163-B89A-5D8B5F089727}" type="datetimeFigureOut">
              <a:rPr lang="zh-TW" altLang="en-US" smtClean="0"/>
              <a:t>2022/10/24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5326-CA56-45AD-B733-8CCCB45FFB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051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EA279B-5C2E-4BB2-B37D-C4A4BA0AF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170E31D-8504-4787-83B7-A91E25BCB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C831288-4390-4981-A298-F945F94AC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FF48-267A-4A40-B03E-0BB2C7F0048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9B2F60B-7200-41F3-A090-B1F4A71C2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95973B9-17BD-4DB0-8FB2-1B2AA8A92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F6390-FB32-4257-BD08-EDD40EF378F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901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57B0FB-A82A-4223-B5E3-10631C989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7411478-6D5A-4C35-8A3F-C1D35F761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4786030-5529-4E98-BE24-5E67D546A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FF48-267A-4A40-B03E-0BB2C7F0048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FA80AA4-E0EF-4F97-8F8C-BEAEFB3E8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2E0DADE-93E7-4778-859B-911072523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F6390-FB32-4257-BD08-EDD40EF378F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714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185FD5-B53A-4132-A1AA-6F9EE3F02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B8DF294-C670-4F1B-AE5C-70F7DC1D8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4A846DD-71B9-432A-9E4D-E035EF89E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FF48-267A-4A40-B03E-0BB2C7F0048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505CC29-91D5-4BB9-A97B-FEA65E5F9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A6EC4A3-D7C9-472F-B013-64F789E70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F6390-FB32-4257-BD08-EDD40EF378F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592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F04306-C8EC-4499-BF07-E6EA6542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51B0FCB-F569-4EE3-8DB9-A24C798A3F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5DCC9DE-4169-4863-8AAB-30544B6542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8B5BFED-3EFB-44F0-AB9D-E19AB98A3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FF48-267A-4A40-B03E-0BB2C7F0048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7E18B69-97AD-4AB9-8BB9-48863020C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E35F34C-03C7-4D34-88F8-9B145A54A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F6390-FB32-4257-BD08-EDD40EF378F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167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E62840-964B-4C66-ABE8-054F54952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EFD3082-1CC9-48A5-9A85-F1B6A129F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7E0D1EF-C021-4AD1-A345-39F46D6AC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27ED611-86C0-49F3-8E55-5E6DDE6DB0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E1FE6D8-BC00-42E4-910B-D9A26A0DE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B85340D-04DA-4694-B144-8489193B4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FF48-267A-4A40-B03E-0BB2C7F0048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AEA575F-EFC4-4765-BE66-9C207E9E3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57D33DE-C17F-4D10-8959-6593DD5C6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F6390-FB32-4257-BD08-EDD40EF378F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516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B98D7C-343A-449D-8B22-AFA53AB06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55E0C61-55CE-452C-8403-E2C493D78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FF48-267A-4A40-B03E-0BB2C7F0048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5A8CF1E-1CA4-4256-A91E-7C2872F52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3D467B5-5AB4-46BD-98C6-705D516D8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F6390-FB32-4257-BD08-EDD40EF378F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3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10096C9-1B42-4FB8-80AC-C4F52CF66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FF48-267A-4A40-B03E-0BB2C7F0048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835E79D-B7F5-470A-A93D-D4959E9A7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AFC50B4-8BEB-4CB0-8C75-FEBCA2253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F6390-FB32-4257-BD08-EDD40EF378F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224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9EB97D-9361-400C-9D11-198714A13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2D47702-901C-47A6-81F9-3BC4A7990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F2A96EF-9D94-4E56-B7F2-C97970D82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00E3A72-953F-4E26-8B0D-2C30E7648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FF48-267A-4A40-B03E-0BB2C7F0048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E153148-10A5-4B4F-9F8A-B0DCBBE0B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9513B05-CABC-420C-B42F-BBD0B53C1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F6390-FB32-4257-BD08-EDD40EF378F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778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E7B66-CC20-4163-B89A-5D8B5F089727}" type="datetimeFigureOut">
              <a:rPr lang="zh-TW" altLang="en-US" smtClean="0"/>
              <a:t>2022/10/24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5326-CA56-45AD-B733-8CCCB45FFB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5948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F1AE00-A2B2-4215-A9D1-D289737EF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28107F6-6854-42F6-8C6A-DE7050B2C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39FEC14-95E6-498A-85CE-DA971A6AA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2149890-8649-4444-9620-2C111A77F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FF48-267A-4A40-B03E-0BB2C7F0048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AF9E5BB-7956-4307-8715-CA82B5047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B7223BF-B296-4380-8452-3637971A8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F6390-FB32-4257-BD08-EDD40EF378F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749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16BC8A-D90D-4734-B552-C6CAC08E6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284466D-32D9-4F07-8447-78767EBAAE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073007A-C222-47D6-BB59-625D135DC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FF48-267A-4A40-B03E-0BB2C7F0048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7FB97F1-75B0-4C35-968F-3ACF80EC5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06DB6BE-F0FA-4F8B-8B05-9BAFD261D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F6390-FB32-4257-BD08-EDD40EF378F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543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418AEA4-580C-4655-94F7-66E08E8BD6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41ADCB9-248C-4C35-B2EC-7B2C2957D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9001969-934A-4C16-AB8D-D1A53F193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FF48-267A-4A40-B03E-0BB2C7F0048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943BDB5-048D-4109-B17B-823DDBAEE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3A1B366-90ED-4E91-BD97-F4FC00195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F6390-FB32-4257-BD08-EDD40EF378F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79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E7B66-CC20-4163-B89A-5D8B5F089727}" type="datetimeFigureOut">
              <a:rPr lang="zh-TW" altLang="en-US" smtClean="0"/>
              <a:t>2022/10/24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5326-CA56-45AD-B733-8CCCB45FFB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705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E7B66-CC20-4163-B89A-5D8B5F089727}" type="datetimeFigureOut">
              <a:rPr lang="zh-TW" altLang="en-US" smtClean="0"/>
              <a:t>2022/10/24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5326-CA56-45AD-B733-8CCCB45FFB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617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E7B66-CC20-4163-B89A-5D8B5F089727}" type="datetimeFigureOut">
              <a:rPr lang="zh-TW" altLang="en-US" smtClean="0"/>
              <a:t>2022/10/24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5326-CA56-45AD-B733-8CCCB45FFB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9029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E7B66-CC20-4163-B89A-5D8B5F089727}" type="datetimeFigureOut">
              <a:rPr lang="zh-TW" altLang="en-US" smtClean="0"/>
              <a:t>2022/10/24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5326-CA56-45AD-B733-8CCCB45FFB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174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E7B66-CC20-4163-B89A-5D8B5F089727}" type="datetimeFigureOut">
              <a:rPr lang="zh-TW" altLang="en-US" smtClean="0"/>
              <a:t>2022/10/24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5326-CA56-45AD-B733-8CCCB45FFB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2804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E7B66-CC20-4163-B89A-5D8B5F089727}" type="datetimeFigureOut">
              <a:rPr lang="zh-TW" altLang="en-US" smtClean="0"/>
              <a:t>2022/10/24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5326-CA56-45AD-B733-8CCCB45FFB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0839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E7B66-CC20-4163-B89A-5D8B5F089727}" type="datetimeFigureOut">
              <a:rPr lang="zh-TW" altLang="en-US" smtClean="0"/>
              <a:t>2022/10/24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5326-CA56-45AD-B733-8CCCB45FFB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1771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E7B66-CC20-4163-B89A-5D8B5F089727}" type="datetimeFigureOut">
              <a:rPr lang="zh-TW" altLang="en-US" smtClean="0"/>
              <a:t>2022/10/24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05326-CA56-45AD-B733-8CCCB45FFB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184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3812AAD-65B9-45EC-9C88-FFE0FF052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B87F3C1-AFEB-4078-B2C1-EABDF2386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7E3A1C7-087F-46C2-8647-30E3246EC8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1FF48-267A-4A40-B03E-0BB2C7F0048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49033F4-9931-45A0-9C04-8A608DC22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EA46786-88DA-4508-ACD4-47B346161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F6390-FB32-4257-BD08-EDD40EF378F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58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en-us/azure/rto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earn.microsoft.com/en-us/azure/iot-edge" TargetMode="External"/><Relationship Id="rId4" Type="http://schemas.openxmlformats.org/officeDocument/2006/relationships/hyperlink" Target="https://learn.microsoft.com/en-us/azure-sphere/product-overview/what-is-azure-spher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en-us/azure/iot-hub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earn.microsoft.com/en-us/azure/digital-twins" TargetMode="External"/><Relationship Id="rId4" Type="http://schemas.openxmlformats.org/officeDocument/2006/relationships/hyperlink" Target="https://learn.microsoft.com/en-us/azure/iot-dps/about-iot-dps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en-us/azure/stream-analytic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.microsoft.com/en-us/azure/hdinsigh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en-us/azure/data-explorer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en-us/azure/storage/blobs/data-lake-storage-introductio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earn.microsoft.com/en-us/azure/databricks" TargetMode="External"/><Relationship Id="rId4" Type="http://schemas.openxmlformats.org/officeDocument/2006/relationships/hyperlink" Target="https://learn.microsoft.com/en-us/azure/machine-learnin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devicecatalog.azure.com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zure.microsoft.com/zh-tw/free/students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ebmail.ccu.edu.tw/cgi-bin/owmmdir2/openwebmail.p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portal.azure.com/#home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code.visualstudio.com/download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zure.microsoft.com/services/iot-edg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github.com/Seeed-Studio/Grove_Temperature_And_Humidity_Sensor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mobaxterm.mobatek.net/download.html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zure.microsoft.com/services/iot-hub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gitlab.com/ghuiry2546/iot/-/tree/master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zh-tw/azure/iot-hub/iot-hub-mqtt-support" TargetMode="External"/><Relationship Id="rId2" Type="http://schemas.openxmlformats.org/officeDocument/2006/relationships/hyperlink" Target="https://marketplace.visualstudio.com/items?itemName=vsciot-vscode.azure-iot-toolki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Azure/azure-iot-sdk-c/blob/master/certs/certs.c#L24docs.microsoft.com/zh-tw/azure/iot-hub/iot-hub-mqtt-suppor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zure.microsoft.com/services/stream-analytic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zure.microsoft.com/services/data-explore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zure.microsoft.com/services/monito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C2360F-B44B-414A-AC03-83CF8DBA51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5386" y="1140470"/>
            <a:ext cx="9521228" cy="2387600"/>
          </a:xfrm>
        </p:spPr>
        <p:txBody>
          <a:bodyPr>
            <a:normAutofit/>
          </a:bodyPr>
          <a:lstStyle/>
          <a:p>
            <a:r>
              <a:rPr lang="zh-TW" altLang="en-US" dirty="0"/>
              <a:t>物聯網雲端管理平台</a:t>
            </a:r>
            <a:br>
              <a:rPr lang="en-US" altLang="zh-TW" dirty="0"/>
            </a:br>
            <a:r>
              <a:rPr lang="en-US" altLang="zh-TW" dirty="0"/>
              <a:t>Azure IoT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2215963-792A-441F-9C46-82AF8E93C3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國立中正大學資訊工程系 黃仁竑教授</a:t>
            </a:r>
            <a:endParaRPr lang="en-US" altLang="zh-TW" dirty="0"/>
          </a:p>
          <a:p>
            <a:r>
              <a:rPr lang="zh-TW" altLang="en-US" dirty="0"/>
              <a:t>助教 周秉泓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95536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tabLst>
                <a:tab pos="304800" algn="l"/>
              </a:tabLst>
            </a:pP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什麼是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Azure </a:t>
            </a:r>
            <a:r>
              <a:rPr lang="en-US" altLang="zh-TW" kern="1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Azure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IoT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是跨邊緣和雲端的受控平台服務集合，可連線、監視及控制數十億個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IoT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資產。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其中也包括裝置和設備的安全性與作業系統，以及可協助企業建置、部署並管理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IoT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應用程式的資料和分析。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673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Azure IoT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基本架構</a:t>
            </a:r>
            <a:endParaRPr lang="zh-TW" altLang="en-US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E10B7564-93C3-4764-9E68-E2F1FAB1F8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321799"/>
            <a:ext cx="9962232" cy="502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13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Azure IoT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基本架構 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Devices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09824"/>
            <a:ext cx="10515600" cy="46671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b="1" dirty="0"/>
              <a:t>Devices</a:t>
            </a:r>
          </a:p>
          <a:p>
            <a:pPr lvl="1">
              <a:lnSpc>
                <a:spcPct val="150000"/>
              </a:lnSpc>
            </a:pPr>
            <a:r>
              <a:rPr lang="en-US" altLang="zh-TW" dirty="0"/>
              <a:t>Azure IoT supports a large range of devices, from microcontrollers running </a:t>
            </a:r>
            <a:r>
              <a:rPr lang="en-US" altLang="zh-TW" dirty="0">
                <a:hlinkClick r:id="rId3"/>
              </a:rPr>
              <a:t>Azure RTOS</a:t>
            </a:r>
            <a:r>
              <a:rPr lang="en-US" altLang="zh-TW" dirty="0"/>
              <a:t> and </a:t>
            </a:r>
            <a:r>
              <a:rPr lang="en-US" altLang="zh-TW" dirty="0">
                <a:hlinkClick r:id="rId4"/>
              </a:rPr>
              <a:t>Azure Sphere</a:t>
            </a:r>
            <a:r>
              <a:rPr lang="en-US" altLang="zh-TW" dirty="0"/>
              <a:t> to developer boards like Raspberry Pi. </a:t>
            </a:r>
          </a:p>
          <a:p>
            <a:pPr lvl="1">
              <a:lnSpc>
                <a:spcPct val="150000"/>
              </a:lnSpc>
            </a:pPr>
            <a:r>
              <a:rPr lang="en-US" altLang="zh-TW" dirty="0"/>
              <a:t>Azure IoT also supports smart server gateways capable of running custom code. Devices might perform some local processing through a service such as </a:t>
            </a:r>
            <a:r>
              <a:rPr lang="en-US" altLang="zh-TW" dirty="0">
                <a:hlinkClick r:id="rId5"/>
              </a:rPr>
              <a:t>Azure IoT Edge</a:t>
            </a:r>
            <a:r>
              <a:rPr lang="en-US" altLang="zh-TW" dirty="0"/>
              <a:t>, or just connect directly to Azure so that they can send data to and receive data from the IoT solution.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3864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Azure IoT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基本架構 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Devices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09824"/>
            <a:ext cx="10515600" cy="466714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TW" dirty="0"/>
              <a:t>When devices are connected to the cloud, there are several services that assist with ingesting data. </a:t>
            </a:r>
          </a:p>
          <a:p>
            <a:pPr lvl="1">
              <a:lnSpc>
                <a:spcPct val="150000"/>
              </a:lnSpc>
            </a:pPr>
            <a:r>
              <a:rPr lang="en-US" altLang="zh-TW" dirty="0">
                <a:hlinkClick r:id="rId3"/>
              </a:rPr>
              <a:t>Azure IoT Hub</a:t>
            </a:r>
            <a:r>
              <a:rPr lang="en-US" altLang="zh-TW" dirty="0"/>
              <a:t> is a cloud gateway service that can securely connect and manage devices. </a:t>
            </a:r>
          </a:p>
          <a:p>
            <a:pPr lvl="1">
              <a:lnSpc>
                <a:spcPct val="150000"/>
              </a:lnSpc>
            </a:pPr>
            <a:r>
              <a:rPr lang="en-US" altLang="zh-TW" dirty="0">
                <a:hlinkClick r:id="rId4"/>
              </a:rPr>
              <a:t>Azure IoT Hub Device Provisioning Service (DPS)</a:t>
            </a:r>
            <a:r>
              <a:rPr lang="en-US" altLang="zh-TW" dirty="0"/>
              <a:t> enables zero-touch, just-in-time provisioning that helps to register a large number of devices in a secure and scalable manner. </a:t>
            </a:r>
          </a:p>
          <a:p>
            <a:pPr lvl="1">
              <a:lnSpc>
                <a:spcPct val="150000"/>
              </a:lnSpc>
            </a:pPr>
            <a:r>
              <a:rPr lang="en-US" altLang="zh-TW" dirty="0">
                <a:hlinkClick r:id="rId5"/>
              </a:rPr>
              <a:t>Azure Digital Twins</a:t>
            </a:r>
            <a:r>
              <a:rPr lang="en-US" altLang="zh-TW" dirty="0"/>
              <a:t> enables virtual models of real world systems.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36970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Azure IoT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基本架構 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Insights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09824"/>
            <a:ext cx="10515600" cy="466714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TW" b="1" dirty="0"/>
              <a:t>Insights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en-US" altLang="zh-TW" dirty="0"/>
              <a:t>Once devices are connected to the cloud, you can process and explore their data to gain customized insights about their environment. </a:t>
            </a:r>
          </a:p>
          <a:p>
            <a:pPr>
              <a:lnSpc>
                <a:spcPct val="150000"/>
              </a:lnSpc>
            </a:pPr>
            <a:r>
              <a:rPr lang="en-US" altLang="zh-TW" dirty="0"/>
              <a:t>At a high level, there are three ways to process data: </a:t>
            </a:r>
            <a:r>
              <a:rPr lang="en-US" altLang="zh-TW" b="1" dirty="0">
                <a:solidFill>
                  <a:srgbClr val="FF0000"/>
                </a:solidFill>
              </a:rPr>
              <a:t>hot path</a:t>
            </a:r>
            <a:r>
              <a:rPr lang="en-US" altLang="zh-TW" dirty="0"/>
              <a:t>, </a:t>
            </a:r>
            <a:r>
              <a:rPr lang="en-US" altLang="zh-TW" b="1" dirty="0">
                <a:solidFill>
                  <a:srgbClr val="FF0000"/>
                </a:solidFill>
              </a:rPr>
              <a:t>warm path</a:t>
            </a:r>
            <a:r>
              <a:rPr lang="en-US" altLang="zh-TW" dirty="0"/>
              <a:t>, and </a:t>
            </a:r>
            <a:r>
              <a:rPr lang="en-US" altLang="zh-TW" b="1" dirty="0">
                <a:solidFill>
                  <a:srgbClr val="FF0000"/>
                </a:solidFill>
              </a:rPr>
              <a:t>cold path</a:t>
            </a:r>
            <a:r>
              <a:rPr lang="en-US" altLang="zh-TW" dirty="0"/>
              <a:t>. </a:t>
            </a:r>
          </a:p>
          <a:p>
            <a:pPr>
              <a:lnSpc>
                <a:spcPct val="150000"/>
              </a:lnSpc>
            </a:pPr>
            <a:r>
              <a:rPr lang="en-US" altLang="zh-TW" dirty="0"/>
              <a:t>The paths differ in their requirements for </a:t>
            </a:r>
            <a:r>
              <a:rPr lang="en-US" altLang="zh-TW" b="1" dirty="0"/>
              <a:t>latency</a:t>
            </a:r>
            <a:r>
              <a:rPr lang="en-US" altLang="zh-TW" dirty="0"/>
              <a:t> and </a:t>
            </a:r>
            <a:r>
              <a:rPr lang="en-US" altLang="zh-TW" b="1" dirty="0"/>
              <a:t>data access</a:t>
            </a:r>
            <a:r>
              <a:rPr lang="en-US" altLang="zh-TW" dirty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354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Azure IoT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基本架構 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Insights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09824"/>
            <a:ext cx="10515600" cy="46671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b="1" dirty="0"/>
              <a:t>Hot path  </a:t>
            </a:r>
          </a:p>
          <a:p>
            <a:pPr lvl="1">
              <a:lnSpc>
                <a:spcPct val="150000"/>
              </a:lnSpc>
            </a:pPr>
            <a:r>
              <a:rPr lang="en-US" altLang="zh-TW" dirty="0"/>
              <a:t>analyzes data in near-real-time as it arrives. </a:t>
            </a:r>
          </a:p>
          <a:p>
            <a:pPr lvl="1">
              <a:lnSpc>
                <a:spcPct val="150000"/>
              </a:lnSpc>
            </a:pPr>
            <a:r>
              <a:rPr lang="en-US" altLang="zh-TW" dirty="0"/>
              <a:t>telemetry must be processed with very low latency. </a:t>
            </a:r>
          </a:p>
          <a:p>
            <a:pPr lvl="1">
              <a:lnSpc>
                <a:spcPct val="150000"/>
              </a:lnSpc>
            </a:pPr>
            <a:r>
              <a:rPr lang="en-US" altLang="zh-TW" dirty="0"/>
              <a:t>typically uses a stream processing engine.</a:t>
            </a:r>
          </a:p>
          <a:p>
            <a:pPr>
              <a:lnSpc>
                <a:spcPct val="150000"/>
              </a:lnSpc>
            </a:pPr>
            <a:r>
              <a:rPr lang="en-US" altLang="zh-TW" dirty="0"/>
              <a:t>Consider using services such as </a:t>
            </a:r>
            <a:r>
              <a:rPr lang="en-US" altLang="zh-TW" dirty="0">
                <a:hlinkClick r:id="rId3"/>
              </a:rPr>
              <a:t>Azure Stream Analytics</a:t>
            </a:r>
            <a:r>
              <a:rPr lang="en-US" altLang="zh-TW" dirty="0"/>
              <a:t> or </a:t>
            </a:r>
            <a:r>
              <a:rPr lang="en-US" altLang="zh-TW" dirty="0">
                <a:hlinkClick r:id="rId4"/>
              </a:rPr>
              <a:t>Azure HDInsight</a:t>
            </a:r>
            <a:r>
              <a:rPr lang="en-US" altLang="zh-TW" dirty="0"/>
              <a:t>.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4723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Azure IoT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基本架構 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Insights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09824"/>
            <a:ext cx="10515600" cy="46671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b="1" dirty="0"/>
              <a:t>Warm path</a:t>
            </a:r>
            <a:endParaRPr lang="en-US" altLang="zh-TW" dirty="0"/>
          </a:p>
          <a:p>
            <a:pPr lvl="1">
              <a:lnSpc>
                <a:spcPct val="150000"/>
              </a:lnSpc>
            </a:pPr>
            <a:r>
              <a:rPr lang="en-US" altLang="zh-TW" dirty="0"/>
              <a:t> analyzes data that can accommodate longer delays for more detailed processing. </a:t>
            </a:r>
          </a:p>
          <a:p>
            <a:pPr>
              <a:lnSpc>
                <a:spcPct val="150000"/>
              </a:lnSpc>
            </a:pPr>
            <a:r>
              <a:rPr lang="en-US" altLang="zh-TW" dirty="0"/>
              <a:t>Consider </a:t>
            </a:r>
            <a:r>
              <a:rPr lang="en-US" altLang="zh-TW" dirty="0">
                <a:hlinkClick r:id="rId3"/>
              </a:rPr>
              <a:t>Azure Data Explorer</a:t>
            </a:r>
            <a:r>
              <a:rPr lang="en-US" altLang="zh-TW" dirty="0"/>
              <a:t> for storing and analyzing large volumes of data.</a:t>
            </a:r>
          </a:p>
        </p:txBody>
      </p:sp>
    </p:spTree>
    <p:extLst>
      <p:ext uri="{BB962C8B-B14F-4D97-AF65-F5344CB8AC3E}">
        <p14:creationId xmlns:p14="http://schemas.microsoft.com/office/powerpoint/2010/main" val="3753025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Azure IoT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基本架構 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Insights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09824"/>
            <a:ext cx="10515600" cy="46671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b="1" dirty="0"/>
              <a:t>Cold path</a:t>
            </a:r>
            <a:r>
              <a:rPr lang="en-US" altLang="zh-TW" dirty="0"/>
              <a:t> </a:t>
            </a:r>
          </a:p>
          <a:p>
            <a:pPr lvl="1">
              <a:lnSpc>
                <a:spcPct val="150000"/>
              </a:lnSpc>
            </a:pPr>
            <a:r>
              <a:rPr lang="en-US" altLang="zh-TW" dirty="0"/>
              <a:t>performs batch processing at longer intervals, like hourly or daily.</a:t>
            </a:r>
          </a:p>
          <a:p>
            <a:pPr lvl="1">
              <a:lnSpc>
                <a:spcPct val="150000"/>
              </a:lnSpc>
            </a:pPr>
            <a:r>
              <a:rPr lang="en-US" altLang="zh-TW" dirty="0"/>
              <a:t>typically operates over large volumes of data, which can be stored in </a:t>
            </a:r>
            <a:r>
              <a:rPr lang="en-US" altLang="zh-TW" dirty="0">
                <a:hlinkClick r:id="rId3"/>
              </a:rPr>
              <a:t>Azure Data Lake Storage</a:t>
            </a:r>
            <a:r>
              <a:rPr lang="en-US" altLang="zh-TW" dirty="0"/>
              <a:t>. </a:t>
            </a:r>
          </a:p>
          <a:p>
            <a:pPr lvl="1">
              <a:lnSpc>
                <a:spcPct val="150000"/>
              </a:lnSpc>
            </a:pPr>
            <a:r>
              <a:rPr lang="en-US" altLang="zh-TW" dirty="0"/>
              <a:t>Results don't need to be as timely as in the hot or warm paths.</a:t>
            </a:r>
          </a:p>
          <a:p>
            <a:pPr>
              <a:lnSpc>
                <a:spcPct val="150000"/>
              </a:lnSpc>
            </a:pPr>
            <a:r>
              <a:rPr lang="en-US" altLang="zh-TW" dirty="0"/>
              <a:t>Consider using </a:t>
            </a:r>
            <a:r>
              <a:rPr lang="en-US" altLang="zh-TW" dirty="0">
                <a:hlinkClick r:id="rId4"/>
              </a:rPr>
              <a:t>Azure Machine Learning</a:t>
            </a:r>
            <a:r>
              <a:rPr lang="en-US" altLang="zh-TW" dirty="0"/>
              <a:t> or </a:t>
            </a:r>
            <a:r>
              <a:rPr lang="en-US" altLang="zh-TW" dirty="0">
                <a:hlinkClick r:id="rId5"/>
              </a:rPr>
              <a:t>Azure Databricks</a:t>
            </a:r>
            <a:r>
              <a:rPr lang="en-US" altLang="zh-TW" dirty="0"/>
              <a:t> to analyze cold data.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42670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Azure IoT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基本架構 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Actions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09824"/>
            <a:ext cx="10515600" cy="466714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en-US" altLang="zh-TW" dirty="0"/>
              <a:t>You can use the insights you gather about your data to manage and control your environment. </a:t>
            </a:r>
          </a:p>
          <a:p>
            <a:pPr>
              <a:lnSpc>
                <a:spcPct val="160000"/>
              </a:lnSpc>
            </a:pPr>
            <a:r>
              <a:rPr lang="en-US" altLang="zh-TW" dirty="0"/>
              <a:t>Business integration actions might include:</a:t>
            </a:r>
          </a:p>
          <a:p>
            <a:pPr lvl="1">
              <a:lnSpc>
                <a:spcPct val="160000"/>
              </a:lnSpc>
            </a:pPr>
            <a:r>
              <a:rPr lang="en-US" altLang="zh-TW" dirty="0"/>
              <a:t>Storing informational messages.</a:t>
            </a:r>
          </a:p>
          <a:p>
            <a:pPr lvl="1">
              <a:lnSpc>
                <a:spcPct val="160000"/>
              </a:lnSpc>
            </a:pPr>
            <a:r>
              <a:rPr lang="en-US" altLang="zh-TW" dirty="0"/>
              <a:t>Raising alarms.</a:t>
            </a:r>
          </a:p>
          <a:p>
            <a:pPr lvl="1">
              <a:lnSpc>
                <a:spcPct val="160000"/>
              </a:lnSpc>
            </a:pPr>
            <a:r>
              <a:rPr lang="en-US" altLang="zh-TW" dirty="0"/>
              <a:t>Sending email or SMS messages.</a:t>
            </a:r>
          </a:p>
          <a:p>
            <a:pPr lvl="1">
              <a:lnSpc>
                <a:spcPct val="160000"/>
              </a:lnSpc>
            </a:pPr>
            <a:r>
              <a:rPr lang="en-US" altLang="zh-TW" dirty="0"/>
              <a:t>Integrating with business applications such as customer relationship management (CRM) and enterprise resource planning (ERP).</a:t>
            </a:r>
          </a:p>
        </p:txBody>
      </p:sp>
    </p:spTree>
    <p:extLst>
      <p:ext uri="{BB962C8B-B14F-4D97-AF65-F5344CB8AC3E}">
        <p14:creationId xmlns:p14="http://schemas.microsoft.com/office/powerpoint/2010/main" val="3023601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LinkIt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Smart 7688 Duo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補充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LinkIt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Smart 7688 Duo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個核心，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第一個是以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Arduino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MCU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(Micro Processor Unit)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為主控，提供與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Yun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類似的橋接函式庫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(Bridge Library)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第二個則是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Wi-Fi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、嵌入式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Linux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MPU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(Micro Processing Unit)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7688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Duo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上的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MT7688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可以提供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wifi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給沒有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wifi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Arduino chip (32U4)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使用。但是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Duo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預設的運算上以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MPU (MT7688)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為主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MCU (Arduino)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為輔。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若要轉變成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MCU (Arduino)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為主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MPU (MT7688)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為輔的話，需要把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Yunbridge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做開啟</a:t>
            </a:r>
            <a:r>
              <a:rPr lang="zh-TW" altLang="en-US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的動作。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207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11F291-A71E-4175-B6CE-5E10A6AC5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目錄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298AE75-398C-4899-914A-CD879C5B7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Introduction</a:t>
            </a:r>
          </a:p>
          <a:p>
            <a:pPr>
              <a:lnSpc>
                <a:spcPct val="200000"/>
              </a:lnSpc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Applying for an Azure account</a:t>
            </a:r>
          </a:p>
          <a:p>
            <a:pPr marL="228600" lvl="1">
              <a:lnSpc>
                <a:spcPct val="200000"/>
              </a:lnSpc>
              <a:spcBef>
                <a:spcPts val="1000"/>
              </a:spcBef>
            </a:pP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Connect to Azure</a:t>
            </a:r>
          </a:p>
          <a:p>
            <a:pPr marL="228600" lvl="1">
              <a:lnSpc>
                <a:spcPct val="200000"/>
              </a:lnSpc>
              <a:spcBef>
                <a:spcPts val="1000"/>
              </a:spcBef>
            </a:pP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資料來源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658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  <a:tabLst>
                <a:tab pos="304800" algn="l"/>
              </a:tabLst>
            </a:pP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課程目標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b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如何使用裝置連線到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Azure </a:t>
            </a:r>
            <a:r>
              <a:rPr lang="en-US" altLang="zh-TW" kern="1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首先我們需要先確保裝置具備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Python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或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語言，並針對特定裝置功能來認證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裝置，有列於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Azure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認證裝置目錄中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u="sng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https://devicecatalog.azure.com/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第二步，我們使用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Arduino IDE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將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DHT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的溫溼度借由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Bridge Library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從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MPU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傳到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MCU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0229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  <a:tabLst>
                <a:tab pos="304800" algn="l"/>
              </a:tabLst>
            </a:pP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課程目標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b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如何使用裝置連線到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Azure </a:t>
            </a:r>
            <a:r>
              <a:rPr lang="en-US" altLang="zh-TW" kern="1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3"/>
            </a:pP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接下來我們使用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MQTT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協定來傳輸其裝置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sensor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所測量到的值，同時使用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Visual Studio Code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直接讀取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7688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傳輸到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中樞的資料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 startAt="3"/>
            </a:pP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所以我們會需要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Hub Connection String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先讓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中樞與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Visual Studio Code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相連，再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Python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程式中會使用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Device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SAS Token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和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DigiCert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Baltimore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根憑證，將數據傳輸到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Device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中。</a:t>
            </a:r>
          </a:p>
          <a:p>
            <a:pPr>
              <a:lnSpc>
                <a:spcPct val="150000"/>
              </a:lnSpc>
            </a:pP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如果想使用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Azure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其他服務可以參考上方各元件功能進行使用。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14115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74B6C411-F9F2-48A0-9D55-A691DC60F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99816"/>
          </a:xfrm>
        </p:spPr>
        <p:txBody>
          <a:bodyPr/>
          <a:lstStyle/>
          <a:p>
            <a:pPr algn="ctr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Applying for an Azure account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4589BCE-A14A-44D5-A398-49C4E5561F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6163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到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Azure Educate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網址註冊。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u="sng" dirty="0">
                <a:hlinkClick r:id="rId2"/>
              </a:rPr>
              <a:t>https://azure.microsoft.com/zh-tw/free/students/</a:t>
            </a:r>
            <a:endParaRPr lang="en-US" altLang="zh-TW" u="sng" dirty="0"/>
          </a:p>
          <a:p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734" y="2380297"/>
            <a:ext cx="9568271" cy="3463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8413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輸入手機和驗證碼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國碼：台灣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(+886)</a:t>
            </a: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電話：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900-000-000</a:t>
            </a: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pic>
        <p:nvPicPr>
          <p:cNvPr id="11" name="圖片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208" y="1433784"/>
            <a:ext cx="5695950" cy="5000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7953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填寫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學校信箱。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學校信箱：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g0**10***@ccu.edu.tw </a:t>
            </a: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pic>
        <p:nvPicPr>
          <p:cNvPr id="10" name="圖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5404214" y="1027906"/>
            <a:ext cx="5368290" cy="507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539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Your E-mail </a:t>
            </a:r>
            <a:endParaRPr lang="zh-TW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https://webmail.ccu.edu.tw/cgi-bin/owmmdir2/openwebmail.pl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到信箱收確認信。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4001180" y="2264954"/>
            <a:ext cx="3514317" cy="459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984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請點選信件中的網址。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pic>
        <p:nvPicPr>
          <p:cNvPr id="7" name="圖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197802" y="1524000"/>
            <a:ext cx="11796396" cy="455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83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登入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Azure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平台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486275"/>
          </a:xfrm>
        </p:spPr>
        <p:txBody>
          <a:bodyPr/>
          <a:lstStyle/>
          <a:p>
            <a:pPr marL="304800">
              <a:spcAft>
                <a:spcPts val="0"/>
              </a:spcAft>
            </a:pP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到</a:t>
            </a:r>
            <a:r>
              <a:rPr lang="zh-TW" altLang="zh-TW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u="sng" kern="10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https://portal.azure.com/#home</a:t>
            </a:r>
            <a:r>
              <a:rPr lang="en-US" altLang="zh-TW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zh-TW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點選</a:t>
            </a: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建立資源</a:t>
            </a: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310" y="2464526"/>
            <a:ext cx="4691380" cy="413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74320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tabLst>
                <a:tab pos="304800" algn="l"/>
              </a:tabLst>
            </a:pPr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建立</a:t>
            </a:r>
            <a:r>
              <a:rPr lang="en-US" altLang="zh-TW" kern="100" dirty="0" err="1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r>
              <a:rPr lang="en-US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Hub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11086"/>
            <a:ext cx="10515600" cy="4565877"/>
          </a:xfrm>
        </p:spPr>
        <p:txBody>
          <a:bodyPr/>
          <a:lstStyle/>
          <a:p>
            <a:pPr marL="306070">
              <a:spcAft>
                <a:spcPts val="0"/>
              </a:spcAft>
              <a:tabLst>
                <a:tab pos="304800" algn="l"/>
              </a:tabLst>
            </a:pPr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輸入</a:t>
            </a:r>
            <a:r>
              <a:rPr lang="en-US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“ </a:t>
            </a:r>
            <a:r>
              <a:rPr lang="en-US" altLang="zh-TW" kern="100" dirty="0" err="1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r>
              <a:rPr lang="en-US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Hub ”</a:t>
            </a:r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，中文版選</a:t>
            </a: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en-US" altLang="zh-TW" kern="100" dirty="0" err="1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中樞</a:t>
            </a: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，英文版選</a:t>
            </a: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en-US" altLang="zh-TW" kern="100" dirty="0" err="1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r>
              <a:rPr lang="en-US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Hub</a:t>
            </a: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”。</a:t>
            </a:r>
          </a:p>
          <a:p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05050"/>
            <a:ext cx="4206240" cy="370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549" y="2157004"/>
            <a:ext cx="6638925" cy="455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1106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D04BF383-0E82-4756-8B84-14D8051CB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使用設備與環境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03DD2C51-AC60-44E2-B9DF-7D7C993567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軟體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lnSpc>
                <a:spcPct val="200000"/>
              </a:lnSpc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Windows 10</a:t>
            </a:r>
          </a:p>
          <a:p>
            <a:pPr lvl="1">
              <a:lnSpc>
                <a:spcPct val="200000"/>
              </a:lnSpc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Azure</a:t>
            </a:r>
          </a:p>
          <a:p>
            <a:pPr lvl="1">
              <a:lnSpc>
                <a:spcPct val="200000"/>
              </a:lnSpc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Arduino IDE</a:t>
            </a:r>
          </a:p>
          <a:p>
            <a:pPr lvl="1">
              <a:lnSpc>
                <a:spcPct val="200000"/>
              </a:lnSpc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Python</a:t>
            </a:r>
          </a:p>
        </p:txBody>
      </p:sp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2263A6A3-1700-4506-BB26-92CD19C1F2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硬體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LinkIt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7688 Duo</a:t>
            </a:r>
          </a:p>
          <a:p>
            <a:pPr lvl="1">
              <a:lnSpc>
                <a:spcPct val="150000"/>
              </a:lnSpc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Micro-USB</a:t>
            </a:r>
          </a:p>
          <a:p>
            <a:pPr lvl="1">
              <a:lnSpc>
                <a:spcPct val="150000"/>
              </a:lnSpc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DHT22</a:t>
            </a:r>
          </a:p>
          <a:p>
            <a:pPr lvl="1">
              <a:lnSpc>
                <a:spcPct val="150000"/>
              </a:lnSpc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擴充板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杜邦線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887591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tabLst>
                <a:tab pos="304800" algn="l"/>
              </a:tabLst>
            </a:pPr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依序輸入資料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318" y="1540171"/>
            <a:ext cx="5866667" cy="38772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838200" y="1611086"/>
            <a:ext cx="10515600" cy="4565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6070">
              <a:spcAft>
                <a:spcPts val="0"/>
              </a:spcAft>
              <a:tabLst>
                <a:tab pos="304800" algn="l"/>
              </a:tabLst>
            </a:pP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訂閱：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“Azure for Students Starter”</a:t>
            </a:r>
            <a:endParaRPr lang="zh-TW" altLang="zh-TW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06070">
              <a:spcAft>
                <a:spcPts val="0"/>
              </a:spcAft>
              <a:tabLst>
                <a:tab pos="304800" algn="l"/>
              </a:tabLst>
            </a:pP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資源群組：請新增一個</a:t>
            </a:r>
            <a:r>
              <a:rPr lang="zh-TW" altLang="zh-TW" sz="20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隨便名稱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”</a:t>
            </a:r>
            <a:endParaRPr lang="zh-TW" altLang="zh-TW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06070">
              <a:spcAft>
                <a:spcPts val="0"/>
              </a:spcAft>
              <a:tabLst>
                <a:tab pos="304800" algn="l"/>
              </a:tabLst>
            </a:pP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區域：建議使用</a:t>
            </a:r>
            <a:r>
              <a:rPr lang="zh-TW" altLang="zh-TW" sz="20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東亞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”</a:t>
            </a:r>
            <a:endParaRPr lang="zh-TW" altLang="zh-TW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06070">
              <a:spcAft>
                <a:spcPts val="0"/>
              </a:spcAft>
              <a:tabLst>
                <a:tab pos="304800" algn="l"/>
              </a:tabLst>
            </a:pPr>
            <a:r>
              <a:rPr lang="en-US" altLang="zh-TW" sz="2000" kern="1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中樞名稱：即為此中樞取名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“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都可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”</a:t>
            </a:r>
          </a:p>
          <a:p>
            <a:pPr marL="306070">
              <a:spcAft>
                <a:spcPts val="0"/>
              </a:spcAft>
              <a:tabLst>
                <a:tab pos="304800" algn="l"/>
              </a:tabLst>
            </a:pPr>
            <a:endParaRPr lang="zh-TW" altLang="zh-TW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06070">
              <a:spcAft>
                <a:spcPts val="0"/>
              </a:spcAft>
              <a:tabLst>
                <a:tab pos="304800" algn="l"/>
              </a:tabLst>
            </a:pP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定價與級別層：請選</a:t>
            </a:r>
            <a:r>
              <a:rPr lang="zh-TW" altLang="zh-TW" sz="20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F1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；免費層</a:t>
            </a:r>
            <a:r>
              <a:rPr lang="zh-TW" altLang="zh-TW" sz="20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altLang="zh-TW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06070">
              <a:spcAft>
                <a:spcPts val="0"/>
              </a:spcAft>
              <a:tabLst>
                <a:tab pos="304800" algn="l"/>
              </a:tabLst>
            </a:pPr>
            <a:endParaRPr lang="zh-TW" altLang="zh-TW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06070">
              <a:spcAft>
                <a:spcPts val="0"/>
              </a:spcAft>
              <a:tabLst>
                <a:tab pos="304800" algn="l"/>
              </a:tabLst>
            </a:pP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名稱：值</a:t>
            </a:r>
            <a:r>
              <a:rPr lang="zh-TW" altLang="zh-TW" sz="20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“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都可：都可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”</a:t>
            </a:r>
            <a:endParaRPr lang="zh-TW" altLang="zh-TW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7470" indent="0">
              <a:buNone/>
              <a:tabLst>
                <a:tab pos="304800" algn="l"/>
              </a:tabLst>
            </a:pPr>
            <a:endParaRPr lang="zh-TW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908308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tabLst>
                <a:tab pos="304800" algn="l"/>
              </a:tabLst>
            </a:pPr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依序輸入資料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161" y="589007"/>
            <a:ext cx="6762639" cy="5890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42389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tabLst>
                <a:tab pos="304800" algn="l"/>
              </a:tabLst>
            </a:pPr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依序輸入資料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904" y="1550040"/>
            <a:ext cx="7219048" cy="3352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圖片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849" y="4902421"/>
            <a:ext cx="5057775" cy="695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37673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tabLst>
                <a:tab pos="304800" algn="l"/>
              </a:tabLst>
            </a:pPr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成功建立，完成畫面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51648"/>
            <a:ext cx="11998236" cy="238492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104863" y="3244334"/>
            <a:ext cx="1982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304800" algn="l"/>
              </a:tabLst>
            </a:pPr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建立</a:t>
            </a:r>
            <a:r>
              <a:rPr lang="en-US" altLang="zh-TW" kern="100" dirty="0" err="1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r>
              <a:rPr lang="en-US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device</a:t>
            </a:r>
            <a:endParaRPr lang="zh-TW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268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tabLst>
                <a:tab pos="304800" algn="l"/>
              </a:tabLst>
            </a:pPr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建立</a:t>
            </a:r>
            <a:r>
              <a:rPr lang="en-US" altLang="zh-TW" kern="100" dirty="0" err="1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r>
              <a:rPr lang="en-US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device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569" y="2261055"/>
            <a:ext cx="8707683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內容版面配置區 2"/>
          <p:cNvSpPr txBox="1">
            <a:spLocks/>
          </p:cNvSpPr>
          <p:nvPr/>
        </p:nvSpPr>
        <p:spPr>
          <a:xfrm>
            <a:off x="838200" y="1690687"/>
            <a:ext cx="10515600" cy="448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800"/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點選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“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IoT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裝置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”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345877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tabLst>
                <a:tab pos="304800" algn="l"/>
              </a:tabLst>
            </a:pPr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點選新增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81053"/>
            <a:ext cx="10515600" cy="42404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83989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依序輸入資料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輸入裝置識別碼</a:t>
            </a:r>
            <a:r>
              <a:rPr lang="en-US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(</a:t>
            </a:r>
            <a:r>
              <a:rPr lang="zh-TW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名稱</a:t>
            </a:r>
            <a:r>
              <a:rPr lang="en-US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)</a:t>
            </a:r>
          </a:p>
          <a:p>
            <a:r>
              <a:rPr lang="zh-TW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確認認證類型為“對稱金鑰”</a:t>
            </a:r>
            <a:endParaRPr lang="en-US" altLang="zh-TW" sz="2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  <a:p>
            <a:r>
              <a:rPr lang="zh-TW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就可儲存。</a:t>
            </a:r>
            <a:endParaRPr lang="en-US" altLang="zh-TW" sz="2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  <a:p>
            <a:pPr marL="0" indent="0">
              <a:buNone/>
            </a:pPr>
            <a:br>
              <a:rPr lang="zh-TW" altLang="zh-TW" dirty="0"/>
            </a:br>
            <a:endParaRPr lang="zh-TW" altLang="en-US" dirty="0"/>
          </a:p>
        </p:txBody>
      </p:sp>
      <p:pic>
        <p:nvPicPr>
          <p:cNvPr id="6" name="圖片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948" y="365125"/>
            <a:ext cx="4341948" cy="6035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86732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tabLst>
                <a:tab pos="304800" algn="l"/>
              </a:tabLst>
            </a:pPr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成功建立，完成畫面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8021" y="1573076"/>
            <a:ext cx="8571305" cy="474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678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tabLst>
                <a:tab pos="304800" algn="l"/>
              </a:tabLst>
            </a:pPr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下載</a:t>
            </a:r>
            <a:r>
              <a:rPr lang="en-US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Visual Studio Code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4800">
              <a:spcAft>
                <a:spcPts val="0"/>
              </a:spcAft>
            </a:pPr>
            <a:r>
              <a:rPr lang="en-US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https://code.visualstudio.com/download</a:t>
            </a:r>
            <a:r>
              <a:rPr lang="en-US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，下載</a:t>
            </a:r>
            <a:r>
              <a:rPr lang="en-US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windows</a:t>
            </a:r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版本</a:t>
            </a:r>
            <a:r>
              <a:rPr lang="zh-TW" altLang="zh-TW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TW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661" y="2454366"/>
            <a:ext cx="7050677" cy="41118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30013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tabLst>
                <a:tab pos="304800" algn="l"/>
              </a:tabLst>
            </a:pPr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開啟</a:t>
            </a:r>
            <a:r>
              <a:rPr lang="en-US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Visual Studio Code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52" y="1512116"/>
            <a:ext cx="9578895" cy="51063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1756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915A77A5-D49F-9F40-ACB0-A8F6B22A5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Azure 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常用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功能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CB0E3BD-2840-E645-8DEF-82A560F2A6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Azure IoT Edge </a:t>
            </a:r>
          </a:p>
          <a:p>
            <a:pPr>
              <a:lnSpc>
                <a:spcPct val="150000"/>
              </a:lnSpc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Azure IoT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中樞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 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Azure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串流分析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Azure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資料總管</a:t>
            </a:r>
            <a:endParaRPr lang="en" altLang="zh-TW" dirty="0"/>
          </a:p>
          <a:p>
            <a:pPr>
              <a:lnSpc>
                <a:spcPct val="150000"/>
              </a:lnSpc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Azure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監視器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135112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Aft>
                <a:spcPts val="0"/>
              </a:spcAft>
              <a:tabLst>
                <a:tab pos="304800" algn="l"/>
              </a:tabLst>
            </a:pP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連接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Microsoft 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帳戶使用者的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Azure</a:t>
            </a:r>
            <a:endParaRPr lang="zh-TW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55556"/>
            <a:ext cx="2299435" cy="5049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3242609" y="2124164"/>
            <a:ext cx="4310108" cy="3336109"/>
          </a:xfrm>
          <a:prstGeom prst="rect">
            <a:avLst/>
          </a:prstGeom>
        </p:spPr>
      </p:pic>
      <p:pic>
        <p:nvPicPr>
          <p:cNvPr id="6" name="圖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7657691" y="2224722"/>
            <a:ext cx="3846332" cy="323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357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tabLst>
                <a:tab pos="304800" algn="l"/>
              </a:tabLst>
            </a:pPr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單擊左下角的“</a:t>
            </a:r>
            <a:r>
              <a:rPr lang="en-US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Azure </a:t>
            </a:r>
            <a:r>
              <a:rPr lang="en-US" altLang="zh-TW" kern="100" dirty="0" err="1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中心”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7522" y="2265362"/>
            <a:ext cx="8565974" cy="235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924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40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在菜單中單擊“</a:t>
            </a:r>
            <a:r>
              <a:rPr lang="en-US" altLang="zh-TW" sz="4000" dirty="0">
                <a:solidFill>
                  <a:srgbClr val="333333"/>
                </a:solidFill>
                <a:latin typeface="Times New Roman" panose="02020603050405020304" pitchFamily="18" charset="0"/>
              </a:rPr>
              <a:t>Set </a:t>
            </a:r>
            <a:r>
              <a:rPr lang="en-US" altLang="zh-TW" sz="4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IoT</a:t>
            </a:r>
            <a:r>
              <a:rPr lang="en-US" altLang="zh-TW" sz="4000" dirty="0">
                <a:solidFill>
                  <a:srgbClr val="333333"/>
                </a:solidFill>
                <a:latin typeface="Times New Roman" panose="02020603050405020304" pitchFamily="18" charset="0"/>
              </a:rPr>
              <a:t> Hub Connection String</a:t>
            </a:r>
            <a:r>
              <a:rPr lang="zh-TW" altLang="zh-TW" sz="40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”</a:t>
            </a:r>
            <a:endParaRPr lang="zh-TW" altLang="en-US" sz="4000" dirty="0"/>
          </a:p>
        </p:txBody>
      </p:sp>
      <p:pic>
        <p:nvPicPr>
          <p:cNvPr id="5" name="內容版面配置區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614" y="1276555"/>
            <a:ext cx="10123186" cy="54464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54437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tabLst>
                <a:tab pos="304800" algn="l"/>
              </a:tabLst>
            </a:pPr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輸入您的</a:t>
            </a:r>
            <a:r>
              <a:rPr lang="en-US" altLang="zh-TW" kern="1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en-US" altLang="zh-TW" kern="1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Hub Connection String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69" y="2317706"/>
            <a:ext cx="7139388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918166" y="2059761"/>
            <a:ext cx="6001385" cy="933450"/>
          </a:xfrm>
          <a:prstGeom prst="rect">
            <a:avLst/>
          </a:prstGeom>
        </p:spPr>
      </p:pic>
      <p:sp>
        <p:nvSpPr>
          <p:cNvPr id="7" name="內容版面配置區 2"/>
          <p:cNvSpPr txBox="1">
            <a:spLocks/>
          </p:cNvSpPr>
          <p:nvPr/>
        </p:nvSpPr>
        <p:spPr>
          <a:xfrm>
            <a:off x="838200" y="1690688"/>
            <a:ext cx="10515600" cy="448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請到</a:t>
            </a:r>
            <a:r>
              <a:rPr lang="en-US" altLang="zh-TW" kern="1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中樞的共用存取原則裡拿取。</a:t>
            </a:r>
            <a:endParaRPr lang="zh-TW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0948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tabLst>
                <a:tab pos="304800" algn="l"/>
              </a:tabLst>
            </a:pPr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完成</a:t>
            </a:r>
            <a:r>
              <a:rPr lang="en-US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Azure </a:t>
            </a:r>
            <a:r>
              <a:rPr lang="en-US" altLang="zh-TW" kern="100" dirty="0" err="1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r>
              <a:rPr lang="en-US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HUB</a:t>
            </a:r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連接，成功畫面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5740" y="1582610"/>
            <a:ext cx="7300519" cy="483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083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tabLst>
                <a:tab pos="304800" algn="l"/>
              </a:tabLst>
            </a:pPr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獲取</a:t>
            </a:r>
            <a:r>
              <a:rPr lang="en-US" altLang="zh-TW" kern="100" dirty="0" err="1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r>
              <a:rPr lang="en-US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device</a:t>
            </a:r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en-US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SAS Token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304800">
              <a:spcAft>
                <a:spcPts val="0"/>
              </a:spcAft>
            </a:pPr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右鍵要用的</a:t>
            </a:r>
            <a:r>
              <a:rPr lang="en-US" altLang="zh-TW" kern="100" dirty="0" err="1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r>
              <a:rPr lang="en-US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device</a:t>
            </a:r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kern="100" dirty="0"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04800">
              <a:spcAft>
                <a:spcPts val="0"/>
              </a:spcAft>
            </a:pPr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選取</a:t>
            </a:r>
            <a:r>
              <a:rPr lang="zh-TW" altLang="zh-TW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altLang="zh-TW" sz="24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Generate SAS Token for Device</a:t>
            </a:r>
            <a:r>
              <a:rPr lang="zh-TW" altLang="zh-TW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428" y="1375365"/>
            <a:ext cx="4441372" cy="5482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69529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tabLst>
                <a:tab pos="304800" algn="l"/>
              </a:tabLst>
            </a:pPr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輸入</a:t>
            </a:r>
            <a:r>
              <a:rPr lang="en-US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SAS Token</a:t>
            </a:r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使用時數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4800">
              <a:spcAft>
                <a:spcPts val="0"/>
              </a:spcAft>
            </a:pPr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建議輸入</a:t>
            </a:r>
            <a:r>
              <a:rPr lang="en-US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10000 </a:t>
            </a:r>
            <a:r>
              <a:rPr lang="en-US" altLang="zh-TW" kern="100" dirty="0" err="1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hr</a:t>
            </a:r>
            <a:r>
              <a:rPr lang="zh-TW" altLang="en-US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en-US" altLang="zh-TW" kern="100" dirty="0"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6200" indent="0">
              <a:spcAft>
                <a:spcPts val="0"/>
              </a:spcAft>
              <a:buNone/>
            </a:pPr>
            <a:r>
              <a:rPr lang="en-US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一年為</a:t>
            </a:r>
            <a:r>
              <a:rPr lang="en-US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8700</a:t>
            </a:r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小時</a:t>
            </a:r>
            <a:r>
              <a:rPr lang="en-US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526" y="1690687"/>
            <a:ext cx="7639594" cy="44227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33905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記住</a:t>
            </a:r>
            <a:r>
              <a:rPr lang="en-US" altLang="zh-TW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SAS Token</a:t>
            </a:r>
            <a:r>
              <a:rPr lang="zh-TW" altLang="zh-TW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值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請留存，後面還會用到</a:t>
            </a:r>
            <a:r>
              <a:rPr lang="en-US" altLang="zh-TW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  <a:p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873" y="2408986"/>
            <a:ext cx="9719515" cy="37679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85894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LinkIt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7688 Duo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接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DHT22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6070">
              <a:spcAft>
                <a:spcPts val="0"/>
              </a:spcAft>
              <a:tabLst>
                <a:tab pos="304800" algn="l"/>
              </a:tabLst>
            </a:pPr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記得接上</a:t>
            </a:r>
            <a:r>
              <a:rPr lang="en-US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Micro USB</a:t>
            </a:r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讓它開機，並確認有連到同一個網路底下</a:t>
            </a:r>
            <a:endParaRPr lang="zh-TW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pic>
        <p:nvPicPr>
          <p:cNvPr id="4" name="Picture 2" descr="未提供說明。">
            <a:extLst>
              <a:ext uri="{FF2B5EF4-FFF2-40B4-BE49-F238E27FC236}">
                <a16:creationId xmlns:a16="http://schemas.microsoft.com/office/drawing/2014/main" id="{C99CD1C0-D065-3B4E-9EBC-B83E167AD08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" t="8669" b="3771"/>
          <a:stretch/>
        </p:blipFill>
        <p:spPr bwMode="auto">
          <a:xfrm>
            <a:off x="4079421" y="2479131"/>
            <a:ext cx="3618956" cy="40522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93224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tabLst>
                <a:tab pos="304800" algn="l"/>
              </a:tabLst>
            </a:pPr>
            <a:r>
              <a:rPr lang="en-US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Arduino</a:t>
            </a:r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安裝程式庫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4800">
              <a:spcAft>
                <a:spcPts val="0"/>
              </a:spcAft>
              <a:tabLst>
                <a:tab pos="304800" algn="l"/>
              </a:tabLst>
            </a:pPr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開啟</a:t>
            </a:r>
            <a:r>
              <a:rPr lang="en-US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Arduino IDE</a:t>
            </a:r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，草稿碼→匯入程式庫→管理程式庫→輸入</a:t>
            </a:r>
            <a:r>
              <a:rPr lang="en-US" altLang="zh-TW" kern="100" dirty="0" err="1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dht→DHT</a:t>
            </a:r>
            <a:r>
              <a:rPr lang="en-US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sensor library</a:t>
            </a:r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安裝。</a:t>
            </a:r>
            <a:endParaRPr lang="zh-TW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1539648" y="2914627"/>
            <a:ext cx="9267690" cy="228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95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ts val="600"/>
              </a:spcBef>
              <a:spcAft>
                <a:spcPts val="0"/>
              </a:spcAft>
              <a:tabLst>
                <a:tab pos="304800" algn="l"/>
              </a:tabLst>
            </a:pPr>
            <a:r>
              <a:rPr lang="en-US" altLang="zh-TW" u="sng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Azure IoT Edge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將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AI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和分析工作負載卸載至邊緣</a:t>
            </a: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簡化開發作業</a:t>
            </a: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遠端監視大規模的裝置</a:t>
            </a: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降低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解決方案成本</a:t>
            </a: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離線或具有間歇性連線時操作</a:t>
            </a:r>
          </a:p>
        </p:txBody>
      </p:sp>
    </p:spTree>
    <p:extLst>
      <p:ext uri="{BB962C8B-B14F-4D97-AF65-F5344CB8AC3E}">
        <p14:creationId xmlns:p14="http://schemas.microsoft.com/office/powerpoint/2010/main" val="31824378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tabLst>
                <a:tab pos="304800" algn="l"/>
              </a:tabLst>
            </a:pPr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下載</a:t>
            </a:r>
            <a:r>
              <a:rPr lang="en-US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Library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下載網址：</a:t>
            </a:r>
            <a:r>
              <a:rPr lang="en-US" altLang="zh-TW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hlinkClick r:id="rId2"/>
              </a:rPr>
              <a:t>https://github.com/Seeed-Studio/Grove_Temperature_And_Humidity_Sensor</a:t>
            </a:r>
            <a:endParaRPr lang="en-US" altLang="zh-TW" u="sng" dirty="0">
              <a:solidFill>
                <a:srgbClr val="0563C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0E521788-2EA0-4EC9-B90B-E7925F5F78A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382" y="2889546"/>
            <a:ext cx="7456716" cy="3598340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05595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tabLst>
                <a:tab pos="304800" algn="l"/>
              </a:tabLst>
            </a:pPr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匯入</a:t>
            </a:r>
            <a:r>
              <a:rPr lang="en-US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Library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9AF08EED-329C-4A06-BB27-15D0E80C5CF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683" y="1690688"/>
            <a:ext cx="8408633" cy="475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4472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tabLst>
                <a:tab pos="304800" algn="l"/>
              </a:tabLst>
            </a:pPr>
            <a:r>
              <a:rPr lang="en-US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Arduino IDE</a:t>
            </a:r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端程式撰寫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  <a:tabLst>
                <a:tab pos="304800" algn="l"/>
              </a:tabLst>
            </a:pPr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點擊</a:t>
            </a:r>
            <a:r>
              <a:rPr lang="en-US" altLang="zh-TW" kern="100" dirty="0" err="1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File→New</a:t>
            </a:r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並輸入程式，接著點擊編譯並上傳。</a:t>
            </a:r>
            <a:endParaRPr lang="zh-TW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304800" algn="l"/>
              </a:tabLst>
            </a:pPr>
            <a:r>
              <a:rPr lang="en-US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MCU</a:t>
            </a:r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程式碼</a:t>
            </a:r>
            <a:r>
              <a:rPr lang="en-US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請至以下</a:t>
            </a:r>
            <a:r>
              <a:rPr lang="en-US" altLang="zh-TW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https://gitlab.com/ghuiry2546/iot/-/blob/master/azure_ht_mcu.ino</a:t>
            </a:r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複製。</a:t>
            </a:r>
            <a:endParaRPr lang="zh-TW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304800" algn="l"/>
              </a:tabLst>
            </a:pPr>
            <a:r>
              <a:rPr lang="en-US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若想看</a:t>
            </a:r>
            <a:r>
              <a:rPr lang="en-US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7688</a:t>
            </a:r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是否有正確收到</a:t>
            </a:r>
            <a:r>
              <a:rPr lang="en-US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sensor</a:t>
            </a:r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的值，可以加上</a:t>
            </a:r>
            <a:endParaRPr lang="zh-TW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304800" algn="l"/>
              </a:tabLst>
            </a:pPr>
            <a:r>
              <a:rPr lang="en-US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en-US" altLang="zh-TW" kern="100" dirty="0" err="1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Serial.print</a:t>
            </a:r>
            <a:r>
              <a:rPr lang="en-US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(h);  </a:t>
            </a:r>
            <a:endParaRPr lang="zh-TW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304800" algn="l"/>
              </a:tabLst>
            </a:pPr>
            <a:r>
              <a:rPr lang="en-US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en-US" altLang="zh-TW" kern="100" dirty="0" err="1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Serial.print</a:t>
            </a:r>
            <a:r>
              <a:rPr lang="en-US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(t);</a:t>
            </a:r>
            <a:endParaRPr lang="zh-TW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728501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B25384A9-75E2-4216-B047-E2F8D2AF41F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76" t="13218" b="14472"/>
          <a:stretch/>
        </p:blipFill>
        <p:spPr bwMode="auto">
          <a:xfrm>
            <a:off x="402145" y="449670"/>
            <a:ext cx="11075752" cy="5855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14914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tabLst>
                <a:tab pos="304800" algn="l"/>
              </a:tabLst>
            </a:pPr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安裝</a:t>
            </a:r>
            <a:r>
              <a:rPr lang="en-US" altLang="zh-TW" kern="100" dirty="0" err="1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Mobaxterm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u="sng" dirty="0">
                <a:hlinkClick r:id="rId2"/>
              </a:rPr>
              <a:t>https://mobaxterm.mobatek.net/download.html</a:t>
            </a:r>
            <a:endParaRPr lang="zh-TW" altLang="zh-TW" dirty="0"/>
          </a:p>
          <a:p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895" y="2492465"/>
            <a:ext cx="6274979" cy="42566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21310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tabLst>
                <a:tab pos="304800" algn="l"/>
              </a:tabLst>
            </a:pPr>
            <a:r>
              <a:rPr lang="en-US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SSH</a:t>
            </a:r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連線</a:t>
            </a:r>
            <a:endParaRPr lang="zh-TW" alt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277" y="1721219"/>
            <a:ext cx="8176046" cy="464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837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SSH</a:t>
            </a:r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連線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 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7688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IP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206" y="1499052"/>
            <a:ext cx="6890702" cy="45098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00468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tabLst>
                <a:tab pos="304800" algn="l"/>
              </a:tabLst>
            </a:pPr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成功連線，登入</a:t>
            </a:r>
            <a:r>
              <a:rPr lang="en-US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7688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6070">
              <a:spcAft>
                <a:spcPts val="0"/>
              </a:spcAft>
              <a:tabLst>
                <a:tab pos="304800" algn="l"/>
              </a:tabLst>
            </a:pPr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預設帳號：</a:t>
            </a:r>
            <a:r>
              <a:rPr lang="en-US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root</a:t>
            </a:r>
            <a:endParaRPr lang="zh-TW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06070">
              <a:spcAft>
                <a:spcPts val="0"/>
              </a:spcAft>
              <a:tabLst>
                <a:tab pos="304800" algn="l"/>
              </a:tabLst>
            </a:pPr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預設密碼：</a:t>
            </a:r>
            <a:r>
              <a:rPr lang="en-US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lab331</a:t>
            </a:r>
            <a:endParaRPr lang="zh-TW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1742017"/>
            <a:ext cx="664845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0239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tabLst>
                <a:tab pos="304800" algn="l"/>
              </a:tabLst>
            </a:pPr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成功登入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5224" y="1407612"/>
            <a:ext cx="8386685" cy="545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048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安裝套件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接著進行安裝更新，請直接輸入以下指令：</a:t>
            </a:r>
          </a:p>
          <a:p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opkg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update</a:t>
            </a:r>
            <a:endParaRPr lang="zh-TW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pip install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paho-mqtt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TW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uci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set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yunbridge.config.disabled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endParaRPr lang="zh-TW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uci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commit </a:t>
            </a:r>
            <a:endParaRPr lang="zh-TW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reboot</a:t>
            </a:r>
            <a:endParaRPr lang="zh-TW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05228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ts val="600"/>
              </a:spcBef>
              <a:spcAft>
                <a:spcPts val="0"/>
              </a:spcAft>
              <a:tabLst>
                <a:tab pos="304800" algn="l"/>
              </a:tabLst>
            </a:pPr>
            <a:r>
              <a:rPr lang="en-US" altLang="zh-TW" u="sng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Azure IoT </a:t>
            </a:r>
            <a:r>
              <a:rPr lang="en-US" altLang="zh-TW" u="sng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中樞</a:t>
            </a:r>
            <a:r>
              <a:rPr lang="zh-TW" altLang="en-US" u="sng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(Azure IoT Hub)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使用數十億個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裝置建立雙向通訊</a:t>
            </a: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驗證每部裝置以增強安全性</a:t>
            </a: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自動化裝置佈建以加速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部署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將雲端的強大功能擴展到邊緣裝置</a:t>
            </a: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8875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tabLst>
                <a:tab pos="304800" algn="l"/>
              </a:tabLst>
            </a:pPr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下載程式碼和憑證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16917"/>
            <a:ext cx="10515600" cy="4351338"/>
          </a:xfrm>
        </p:spPr>
        <p:txBody>
          <a:bodyPr/>
          <a:lstStyle/>
          <a:p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到</a:t>
            </a:r>
            <a:r>
              <a:rPr lang="en-US" altLang="zh-TW" u="sng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https://gitlab.com/ghuiry2546/iot/-/tree/master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下載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zip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檔</a:t>
            </a:r>
          </a:p>
          <a:p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313" y="2461214"/>
            <a:ext cx="8105413" cy="3478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37214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tabLst>
                <a:tab pos="304800" algn="l"/>
              </a:tabLst>
            </a:pPr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將</a:t>
            </a:r>
            <a:r>
              <a:rPr lang="en-US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mqtt.crt</a:t>
            </a:r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和</a:t>
            </a:r>
            <a:r>
              <a:rPr lang="en-US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mqtt.py</a:t>
            </a:r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放入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943" y="1616619"/>
            <a:ext cx="9368113" cy="52413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44764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使用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vim mqtt.py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查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看程式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需要修改的有</a:t>
            </a:r>
          </a:p>
          <a:p>
            <a:pPr marL="0" indent="0">
              <a:buNone/>
            </a:pP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#</a:t>
            </a:r>
            <a:r>
              <a:rPr lang="zh-TW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30</a:t>
            </a:r>
            <a:r>
              <a:rPr lang="zh-TW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步所複製的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mqtt.crt</a:t>
            </a:r>
            <a:r>
              <a:rPr lang="zh-TW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路徑位置</a:t>
            </a:r>
          </a:p>
          <a:p>
            <a:r>
              <a:rPr lang="en-US" altLang="zh-TW" sz="16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path_to_root_cert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"/root/mqtt.crt"</a:t>
            </a:r>
            <a:endParaRPr lang="zh-TW" altLang="zh-TW" sz="1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#</a:t>
            </a:r>
            <a:r>
              <a:rPr lang="en-US" altLang="zh-TW" sz="16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HUB </a:t>
            </a:r>
            <a:r>
              <a:rPr lang="zh-TW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</a:t>
            </a:r>
            <a:r>
              <a:rPr lang="en-US" altLang="zh-TW" sz="16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device</a:t>
            </a:r>
            <a:r>
              <a:rPr lang="zh-TW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的名稱</a:t>
            </a:r>
          </a:p>
          <a:p>
            <a:r>
              <a:rPr lang="en-US" altLang="zh-TW" sz="16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device_id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"7688"</a:t>
            </a:r>
            <a:endParaRPr lang="zh-TW" altLang="zh-TW" sz="1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#</a:t>
            </a:r>
            <a:r>
              <a:rPr lang="zh-TW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</a:t>
            </a:r>
            <a:r>
              <a:rPr lang="zh-TW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步所複製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SAS Token</a:t>
            </a:r>
            <a:endParaRPr lang="zh-TW" altLang="zh-TW" sz="1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16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sas_token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"</a:t>
            </a:r>
            <a:r>
              <a:rPr lang="en-US" altLang="zh-TW" sz="16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SharedAccessSignature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16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sr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=linklt.azure-devices.net%2Fdevices%2F7688&amp;sig=cF9yvJiFt0nErXoeDxbgzZ%2FANBdeQCbzdl7jaUyZADM%3D&amp;se=1633243410"</a:t>
            </a:r>
            <a:endParaRPr lang="zh-TW" altLang="zh-TW" sz="1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# </a:t>
            </a:r>
            <a:r>
              <a:rPr lang="en-US" altLang="zh-TW" sz="16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HUB</a:t>
            </a:r>
            <a:r>
              <a:rPr lang="zh-TW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名稱</a:t>
            </a:r>
          </a:p>
          <a:p>
            <a:r>
              <a:rPr lang="en-US" altLang="zh-TW" sz="16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iot_hub_name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"</a:t>
            </a:r>
            <a:r>
              <a:rPr lang="en-US" altLang="zh-TW" sz="16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linklt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"</a:t>
            </a:r>
            <a:endParaRPr lang="zh-TW" altLang="zh-TW" sz="1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380909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703" y="-172993"/>
            <a:ext cx="6261463" cy="71137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78996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spcAft>
                <a:spcPts val="0"/>
              </a:spcAft>
              <a:tabLst>
                <a:tab pos="304800" algn="l"/>
              </a:tabLst>
            </a:pPr>
            <a:r>
              <a:rPr lang="zh-TW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開啟</a:t>
            </a:r>
            <a:r>
              <a:rPr lang="en-US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Visual Studio Code</a:t>
            </a:r>
            <a:r>
              <a:rPr lang="zh-TW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監控</a:t>
            </a:r>
            <a:r>
              <a:rPr lang="en-US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7688</a:t>
            </a:r>
            <a:r>
              <a:rPr lang="zh-TW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所上傳的資料</a:t>
            </a:r>
            <a:endParaRPr lang="zh-TW" altLang="en-US" sz="4000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325" y="1616618"/>
            <a:ext cx="3993011" cy="50280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20037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開啟</a:t>
            </a:r>
            <a:r>
              <a:rPr lang="en-US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Visual Studio Code</a:t>
            </a:r>
            <a:r>
              <a:rPr lang="zh-TW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監控</a:t>
            </a:r>
            <a:r>
              <a:rPr lang="en-US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7688</a:t>
            </a:r>
            <a:r>
              <a:rPr lang="zh-TW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所上傳的資料</a:t>
            </a:r>
            <a:endParaRPr lang="zh-TW" altLang="en-US" sz="4000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6598" y="2096028"/>
            <a:ext cx="9878804" cy="3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6747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tabLst>
                <a:tab pos="304800" algn="l"/>
              </a:tabLst>
            </a:pPr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執行</a:t>
            </a:r>
            <a:r>
              <a:rPr lang="en-US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mqtt.py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6208" y="2435225"/>
            <a:ext cx="9342897" cy="4351338"/>
          </a:xfrm>
          <a:prstGeom prst="rect">
            <a:avLst/>
          </a:prstGeom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838200" y="181691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470" indent="0">
              <a:spcAft>
                <a:spcPts val="0"/>
              </a:spcAft>
              <a:buNone/>
              <a:tabLst>
                <a:tab pos="304800" algn="l"/>
              </a:tabLst>
            </a:pP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便可成功看到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7688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傳輸到</a:t>
            </a:r>
            <a:r>
              <a:rPr lang="en-US" altLang="zh-TW" kern="1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HUB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DHT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</a:t>
            </a:r>
            <a:endParaRPr lang="zh-TW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02184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tabLst>
                <a:tab pos="304800" algn="l"/>
              </a:tabLst>
            </a:pP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由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Azure </a:t>
            </a:r>
            <a:r>
              <a:rPr lang="en-US" altLang="zh-TW" kern="1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HUB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查看傳送數據量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5199" y="1512116"/>
            <a:ext cx="8582869" cy="534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12540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4FF327-2E29-6147-854D-DABB6ED61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資料來源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AC3295C-6AE5-AC45-85F6-4840C55C1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zh-TW" sz="2400" b="1" dirty="0">
                <a:hlinkClick r:id="rId2"/>
              </a:rPr>
              <a:t>Azure </a:t>
            </a:r>
            <a:r>
              <a:rPr lang="en-US" altLang="zh-TW" sz="2400" b="1" dirty="0" err="1">
                <a:hlinkClick r:id="rId2"/>
              </a:rPr>
              <a:t>IoT</a:t>
            </a:r>
            <a:r>
              <a:rPr lang="en-US" altLang="zh-TW" sz="2400" b="1" dirty="0">
                <a:hlinkClick r:id="rId2"/>
              </a:rPr>
              <a:t> Hub</a:t>
            </a:r>
            <a:r>
              <a:rPr lang="zh-TW" altLang="en-US" sz="2400" b="1" dirty="0">
                <a:hlinkClick r:id="rId2"/>
              </a:rPr>
              <a:t> </a:t>
            </a:r>
            <a:endParaRPr lang="en-US" altLang="zh-TW" sz="2400" b="1" dirty="0"/>
          </a:p>
          <a:p>
            <a:pPr>
              <a:lnSpc>
                <a:spcPct val="200000"/>
              </a:lnSpc>
            </a:pPr>
            <a:r>
              <a:rPr lang="zh-TW" altLang="en-US" sz="2400" b="1" dirty="0">
                <a:hlinkClick r:id="rId3"/>
              </a:rPr>
              <a:t>使用 </a:t>
            </a:r>
            <a:r>
              <a:rPr lang="en-US" altLang="zh-TW" sz="2400" b="1" dirty="0">
                <a:hlinkClick r:id="rId3"/>
              </a:rPr>
              <a:t>MQTT </a:t>
            </a:r>
            <a:r>
              <a:rPr lang="zh-TW" altLang="en-US" sz="2400" b="1" dirty="0">
                <a:hlinkClick r:id="rId3"/>
              </a:rPr>
              <a:t>通訊協定來與 </a:t>
            </a:r>
            <a:r>
              <a:rPr lang="en-US" altLang="zh-TW" sz="2400" b="1" dirty="0" err="1">
                <a:hlinkClick r:id="rId3"/>
              </a:rPr>
              <a:t>IoT</a:t>
            </a:r>
            <a:r>
              <a:rPr lang="en-US" altLang="zh-TW" sz="2400" b="1" dirty="0">
                <a:hlinkClick r:id="rId3"/>
              </a:rPr>
              <a:t> </a:t>
            </a:r>
            <a:r>
              <a:rPr lang="zh-TW" altLang="en-US" sz="2400" b="1" dirty="0">
                <a:hlinkClick r:id="rId3"/>
              </a:rPr>
              <a:t>中樞通訊</a:t>
            </a:r>
            <a:endParaRPr lang="zh-TW" altLang="en-US" sz="2400" b="1" dirty="0"/>
          </a:p>
          <a:p>
            <a:pPr>
              <a:lnSpc>
                <a:spcPct val="200000"/>
              </a:lnSpc>
            </a:pPr>
            <a:r>
              <a:rPr lang="en-US" altLang="zh-TW" sz="2400" b="1" dirty="0">
                <a:hlinkClick r:id="rId4"/>
              </a:rPr>
              <a:t>azure-</a:t>
            </a:r>
            <a:r>
              <a:rPr lang="en-US" altLang="zh-TW" sz="2400" b="1" dirty="0" err="1">
                <a:hlinkClick r:id="rId4"/>
              </a:rPr>
              <a:t>iot</a:t>
            </a:r>
            <a:r>
              <a:rPr lang="en-US" altLang="zh-TW" sz="2400" b="1" dirty="0">
                <a:hlinkClick r:id="rId4"/>
              </a:rPr>
              <a:t>-</a:t>
            </a:r>
            <a:r>
              <a:rPr lang="en-US" altLang="zh-TW" sz="2400" b="1" dirty="0" err="1">
                <a:hlinkClick r:id="rId4"/>
              </a:rPr>
              <a:t>sdk</a:t>
            </a:r>
            <a:r>
              <a:rPr lang="en-US" altLang="zh-TW" sz="2400" b="1" dirty="0">
                <a:hlinkClick r:id="rId4"/>
              </a:rPr>
              <a:t>-c/certs/</a:t>
            </a:r>
            <a:r>
              <a:rPr lang="en-US" altLang="zh-TW" sz="2400" b="1" dirty="0" err="1">
                <a:hlinkClick r:id="rId4"/>
              </a:rPr>
              <a:t>certs.c</a:t>
            </a:r>
            <a:endParaRPr lang="en-US" altLang="zh-TW" sz="2400" dirty="0"/>
          </a:p>
          <a:p>
            <a:pPr>
              <a:lnSpc>
                <a:spcPct val="150000"/>
              </a:lnSpc>
            </a:pPr>
            <a:endParaRPr lang="zh-TW" altLang="en-US" sz="2400" dirty="0"/>
          </a:p>
          <a:p>
            <a:pPr>
              <a:lnSpc>
                <a:spcPct val="150000"/>
              </a:lnSpc>
            </a:pPr>
            <a:endParaRPr kumimoji="1"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86106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Azure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 串流分析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(Azure Stream Analytics)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從串流資料輕鬆、即時地提供強大的見解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以低於一秒的延遲執行任務關鍵性工作負載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利用人工智慧增強即時分析</a:t>
            </a:r>
          </a:p>
        </p:txBody>
      </p:sp>
    </p:spTree>
    <p:extLst>
      <p:ext uri="{BB962C8B-B14F-4D97-AF65-F5344CB8AC3E}">
        <p14:creationId xmlns:p14="http://schemas.microsoft.com/office/powerpoint/2010/main" val="2895298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Azure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資料總管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(Azure Data Explorer)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低延遲的擷取</a:t>
            </a: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時間序列分析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符合成本效益的查詢和儲存體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利用高並行處理能力來加速唯讀查詢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完全受控的資料服務</a:t>
            </a:r>
          </a:p>
        </p:txBody>
      </p:sp>
    </p:spTree>
    <p:extLst>
      <p:ext uri="{BB962C8B-B14F-4D97-AF65-F5344CB8AC3E}">
        <p14:creationId xmlns:p14="http://schemas.microsoft.com/office/powerpoint/2010/main" val="982156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Azure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監視器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(Azure Monitor)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輕鬆為任何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Azure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或混合式資源啟用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Azure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監視器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在堆疊的任何層級進行觀察，以取得深入解析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使用開放且可延伸的平台進行創新</a:t>
            </a:r>
          </a:p>
        </p:txBody>
      </p:sp>
    </p:spTree>
    <p:extLst>
      <p:ext uri="{BB962C8B-B14F-4D97-AF65-F5344CB8AC3E}">
        <p14:creationId xmlns:p14="http://schemas.microsoft.com/office/powerpoint/2010/main" val="2712404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6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2635</TotalTime>
  <Words>2811</Words>
  <Application>Microsoft Office PowerPoint</Application>
  <PresentationFormat>寬螢幕</PresentationFormat>
  <Paragraphs>279</Paragraphs>
  <Slides>68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68</vt:i4>
      </vt:variant>
    </vt:vector>
  </HeadingPairs>
  <TitlesOfParts>
    <vt:vector size="77" baseType="lpstr">
      <vt:lpstr>新細明體</vt:lpstr>
      <vt:lpstr>標楷體</vt:lpstr>
      <vt:lpstr>Arial</vt:lpstr>
      <vt:lpstr>Calibri</vt:lpstr>
      <vt:lpstr>Calibri Light</vt:lpstr>
      <vt:lpstr>Times New Roman</vt:lpstr>
      <vt:lpstr>Wingdings</vt:lpstr>
      <vt:lpstr>Office 佈景主題</vt:lpstr>
      <vt:lpstr>1_Office 佈景主題</vt:lpstr>
      <vt:lpstr>物聯網雲端管理平台 Azure IoT</vt:lpstr>
      <vt:lpstr>目錄</vt:lpstr>
      <vt:lpstr>使用設備與環境</vt:lpstr>
      <vt:lpstr>Azure 常用功能</vt:lpstr>
      <vt:lpstr>Azure IoT Edge </vt:lpstr>
      <vt:lpstr>Azure IoT 中樞 (Azure IoT Hub) </vt:lpstr>
      <vt:lpstr>Azure 串流分析 (Azure Stream Analytics)</vt:lpstr>
      <vt:lpstr>Azure 資料總管 (Azure Data Explorer)</vt:lpstr>
      <vt:lpstr>Azure 監視器 (Azure Monitor)</vt:lpstr>
      <vt:lpstr>什麼是 Azure IoT</vt:lpstr>
      <vt:lpstr>Azure IoT 基本架構</vt:lpstr>
      <vt:lpstr>Azure IoT 基本架構 (Devices)</vt:lpstr>
      <vt:lpstr>Azure IoT 基本架構 (Devices)</vt:lpstr>
      <vt:lpstr>Azure IoT 基本架構 (Insights)</vt:lpstr>
      <vt:lpstr>Azure IoT 基本架構 (Insights)</vt:lpstr>
      <vt:lpstr>Azure IoT 基本架構 (Insights)</vt:lpstr>
      <vt:lpstr>Azure IoT 基本架構 (Insights)</vt:lpstr>
      <vt:lpstr>Azure IoT 基本架構 (Actions)</vt:lpstr>
      <vt:lpstr>LinkIt Smart 7688 Duo補充</vt:lpstr>
      <vt:lpstr>課程目標: 如何使用裝置連線到Azure IoT 中樞</vt:lpstr>
      <vt:lpstr>課程目標: 如何使用裝置連線到Azure IoT 中樞</vt:lpstr>
      <vt:lpstr>Applying for an Azure account</vt:lpstr>
      <vt:lpstr>到Azure Educate網址註冊。</vt:lpstr>
      <vt:lpstr>輸入手機和驗證碼。</vt:lpstr>
      <vt:lpstr>填寫學校信箱。</vt:lpstr>
      <vt:lpstr>Check Your E-mail </vt:lpstr>
      <vt:lpstr>請點選信件中的網址。</vt:lpstr>
      <vt:lpstr>登入Azure平台</vt:lpstr>
      <vt:lpstr>建立IoT Hub</vt:lpstr>
      <vt:lpstr>依序輸入資料</vt:lpstr>
      <vt:lpstr>依序輸入資料</vt:lpstr>
      <vt:lpstr>依序輸入資料</vt:lpstr>
      <vt:lpstr>成功建立，完成畫面</vt:lpstr>
      <vt:lpstr>建立IoT device</vt:lpstr>
      <vt:lpstr>點選新增</vt:lpstr>
      <vt:lpstr>依序輸入資料</vt:lpstr>
      <vt:lpstr>成功建立，完成畫面</vt:lpstr>
      <vt:lpstr>下載Visual Studio Code</vt:lpstr>
      <vt:lpstr>開啟Visual Studio Code</vt:lpstr>
      <vt:lpstr>連接Microsoft 帳戶使用者的Azure</vt:lpstr>
      <vt:lpstr>單擊左下角的“ Azure IoT中心”</vt:lpstr>
      <vt:lpstr>在菜單中單擊“Set IoT Hub Connection String”</vt:lpstr>
      <vt:lpstr>輸入您的IoT Hub Connection String</vt:lpstr>
      <vt:lpstr>完成Azure IoT HUB連接，成功畫面</vt:lpstr>
      <vt:lpstr>獲取IoT device的SAS Token</vt:lpstr>
      <vt:lpstr>輸入SAS Token使用時數</vt:lpstr>
      <vt:lpstr>記住SAS Token值</vt:lpstr>
      <vt:lpstr>LinkIt 7688 Duo接DHT22</vt:lpstr>
      <vt:lpstr>Arduino安裝程式庫</vt:lpstr>
      <vt:lpstr>下載Library</vt:lpstr>
      <vt:lpstr>匯入Library</vt:lpstr>
      <vt:lpstr>Arduino IDE端程式撰寫</vt:lpstr>
      <vt:lpstr>PowerPoint 簡報</vt:lpstr>
      <vt:lpstr>安裝Mobaxterm</vt:lpstr>
      <vt:lpstr>SSH連線</vt:lpstr>
      <vt:lpstr>SSH連線</vt:lpstr>
      <vt:lpstr>成功連線，登入7688</vt:lpstr>
      <vt:lpstr>成功登入</vt:lpstr>
      <vt:lpstr>安裝套件</vt:lpstr>
      <vt:lpstr>下載程式碼和憑證</vt:lpstr>
      <vt:lpstr>將mqtt.crt和mqtt.py放入</vt:lpstr>
      <vt:lpstr>使用vim mqtt.py查看程式</vt:lpstr>
      <vt:lpstr>PowerPoint 簡報</vt:lpstr>
      <vt:lpstr>開啟Visual Studio Code監控7688所上傳的資料</vt:lpstr>
      <vt:lpstr>開啟Visual Studio Code監控7688所上傳的資料</vt:lpstr>
      <vt:lpstr>執行mqtt.py</vt:lpstr>
      <vt:lpstr>由Azure IoT HUB查看傳送數據量</vt:lpstr>
      <vt:lpstr>資料來源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物聯網核心技術期末專題 Azure IoT</dc:title>
  <dc:creator>Horizon</dc:creator>
  <cp:lastModifiedBy>user</cp:lastModifiedBy>
  <cp:revision>39</cp:revision>
  <dcterms:created xsi:type="dcterms:W3CDTF">2020-10-15T12:12:00Z</dcterms:created>
  <dcterms:modified xsi:type="dcterms:W3CDTF">2022-10-24T09:00:15Z</dcterms:modified>
</cp:coreProperties>
</file>